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5" r:id="rId1"/>
  </p:sldMasterIdLst>
  <p:notesMasterIdLst>
    <p:notesMasterId r:id="rId36"/>
  </p:notesMasterIdLst>
  <p:sldIdLst>
    <p:sldId id="484" r:id="rId2"/>
    <p:sldId id="537" r:id="rId3"/>
    <p:sldId id="538" r:id="rId4"/>
    <p:sldId id="566" r:id="rId5"/>
    <p:sldId id="567" r:id="rId6"/>
    <p:sldId id="577" r:id="rId7"/>
    <p:sldId id="583" r:id="rId8"/>
    <p:sldId id="591" r:id="rId9"/>
    <p:sldId id="645" r:id="rId10"/>
    <p:sldId id="546" r:id="rId11"/>
    <p:sldId id="551" r:id="rId12"/>
    <p:sldId id="547" r:id="rId13"/>
    <p:sldId id="539" r:id="rId14"/>
    <p:sldId id="553" r:id="rId15"/>
    <p:sldId id="540" r:id="rId16"/>
    <p:sldId id="542" r:id="rId17"/>
    <p:sldId id="541" r:id="rId18"/>
    <p:sldId id="549" r:id="rId19"/>
    <p:sldId id="550" r:id="rId20"/>
    <p:sldId id="552" r:id="rId21"/>
    <p:sldId id="543" r:id="rId22"/>
    <p:sldId id="544" r:id="rId23"/>
    <p:sldId id="545" r:id="rId24"/>
    <p:sldId id="554" r:id="rId25"/>
    <p:sldId id="619" r:id="rId26"/>
    <p:sldId id="634" r:id="rId27"/>
    <p:sldId id="643" r:id="rId28"/>
    <p:sldId id="642" r:id="rId29"/>
    <p:sldId id="433" r:id="rId30"/>
    <p:sldId id="630" r:id="rId31"/>
    <p:sldId id="453" r:id="rId32"/>
    <p:sldId id="618" r:id="rId33"/>
    <p:sldId id="455" r:id="rId34"/>
    <p:sldId id="456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4" autoAdjust="0"/>
    <p:restoredTop sz="93781" autoAdjust="0"/>
  </p:normalViewPr>
  <p:slideViewPr>
    <p:cSldViewPr>
      <p:cViewPr varScale="1">
        <p:scale>
          <a:sx n="97" d="100"/>
          <a:sy n="97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1FC8A40-64E0-4686-8994-93A51B87FE36}" type="datetimeFigureOut">
              <a:rPr lang="en-US"/>
              <a:pPr>
                <a:defRPr/>
              </a:pPr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858423F-A568-497C-9558-FEFD9765A2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52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D2A472-7DBB-4B35-AE07-7AD6F9597197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13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8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8EAA1C-7935-49D2-96E4-81ECD4DE02A3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BCD09E-1FF8-4C70-BB2E-563E5EAD423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1200C5-C85B-4CE3-9788-4E12C1844094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7057D3-A008-4CE1-A45E-7D0E054EB5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CB8F8D-86A5-409E-A858-E1894430E9DE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910312-B496-49A1-B972-AB4BBDECBF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373276-4D99-445E-ABC2-AC97552A6BA9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090A33-9317-48ED-BF03-16B55B1FA5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82825B-F3DD-479C-862F-287E5427AB7A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91017-B99F-4D3B-8DBC-2CEB77E560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1E9F76-5C41-472C-9F2E-50621B375419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C79A7-5F18-4576-8DBA-EC2D71A746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21622B-AE59-4C63-ADA5-3DC5F00FC6B2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ECACF-70BA-4680-8DB6-FCCE123478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7A83AE-ED6F-4A12-9612-0173310B3A4C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2E53FB-5D2F-4A72-80ED-03B76BC112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EDC0AA-956E-4A7D-9492-3D4305FA2B94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6D32BD-6822-4F13-A3A2-A18043E422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DE4533-947F-4481-8BE2-BF93E408457E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pPr>
              <a:defRPr/>
            </a:pPr>
            <a:fld id="{A01C5991-A63D-4E89-8F02-6CFFAABC3E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>
              <a:defRPr/>
            </a:pPr>
            <a:fld id="{1B5C7ABC-1D36-4811-A5C5-D71D122FB94E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EC0DA8-58A3-43D6-8A58-FDE950EF5E8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1F5CEF07-9B9B-4294-B880-55B4B1514F2C}" type="datetimeFigureOut">
              <a:rPr lang="en-US" smtClean="0"/>
              <a:pPr>
                <a:defRPr/>
              </a:pPr>
              <a:t>2/27/17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8CC59F95-44CF-4519-88B2-608826FE79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transition>
    <p:wheel spokes="8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9.jpeg"/><Relationship Id="rId5" Type="http://schemas.openxmlformats.org/officeDocument/2006/relationships/image" Target="../media/image8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jpeg"/><Relationship Id="rId5" Type="http://schemas.openxmlformats.org/officeDocument/2006/relationships/image" Target="../media/image8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1.jpeg"/><Relationship Id="rId6" Type="http://schemas.openxmlformats.org/officeDocument/2006/relationships/image" Target="../media/image8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5" Type="http://schemas.openxmlformats.org/officeDocument/2006/relationships/image" Target="../media/image8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5" Type="http://schemas.openxmlformats.org/officeDocument/2006/relationships/image" Target="../media/image8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5" Type="http://schemas.openxmlformats.org/officeDocument/2006/relationships/image" Target="../media/image8.png"/><Relationship Id="rId1" Type="http://schemas.microsoft.com/office/2007/relationships/media" Target="../media/media14.wav"/><Relationship Id="rId2" Type="http://schemas.openxmlformats.org/officeDocument/2006/relationships/audio" Target="../media/media14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5" Type="http://schemas.openxmlformats.org/officeDocument/2006/relationships/image" Target="../media/image8.png"/><Relationship Id="rId1" Type="http://schemas.microsoft.com/office/2007/relationships/media" Target="../media/media15.wav"/><Relationship Id="rId2" Type="http://schemas.openxmlformats.org/officeDocument/2006/relationships/audio" Target="../media/media15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5" Type="http://schemas.openxmlformats.org/officeDocument/2006/relationships/image" Target="../media/image8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5" Type="http://schemas.openxmlformats.org/officeDocument/2006/relationships/image" Target="../media/image8.png"/><Relationship Id="rId1" Type="http://schemas.microsoft.com/office/2007/relationships/media" Target="../media/media18.wav"/><Relationship Id="rId2" Type="http://schemas.openxmlformats.org/officeDocument/2006/relationships/audio" Target="../media/media18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5" Type="http://schemas.openxmlformats.org/officeDocument/2006/relationships/image" Target="../media/image8.png"/><Relationship Id="rId1" Type="http://schemas.microsoft.com/office/2007/relationships/media" Target="../media/media19.wav"/><Relationship Id="rId2" Type="http://schemas.openxmlformats.org/officeDocument/2006/relationships/audio" Target="../media/media19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5" Type="http://schemas.openxmlformats.org/officeDocument/2006/relationships/image" Target="../media/image8.png"/><Relationship Id="rId1" Type="http://schemas.microsoft.com/office/2007/relationships/media" Target="../media/media20.wav"/><Relationship Id="rId2" Type="http://schemas.openxmlformats.org/officeDocument/2006/relationships/audio" Target="../media/media20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5" Type="http://schemas.openxmlformats.org/officeDocument/2006/relationships/image" Target="../media/image8.png"/><Relationship Id="rId1" Type="http://schemas.microsoft.com/office/2007/relationships/media" Target="../media/media21.wav"/><Relationship Id="rId2" Type="http://schemas.openxmlformats.org/officeDocument/2006/relationships/audio" Target="../media/media2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5" Type="http://schemas.openxmlformats.org/officeDocument/2006/relationships/image" Target="../media/image8.png"/><Relationship Id="rId1" Type="http://schemas.microsoft.com/office/2007/relationships/media" Target="../media/media22.wav"/><Relationship Id="rId2" Type="http://schemas.openxmlformats.org/officeDocument/2006/relationships/audio" Target="../media/media2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microsoft.com/office/2007/relationships/media" Target="../media/media23.wav"/><Relationship Id="rId2" Type="http://schemas.openxmlformats.org/officeDocument/2006/relationships/audio" Target="../media/media23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4.wav"/><Relationship Id="rId2" Type="http://schemas.openxmlformats.org/officeDocument/2006/relationships/audio" Target="../media/media24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microsoft.com/office/2007/relationships/media" Target="../media/media25.wav"/><Relationship Id="rId2" Type="http://schemas.openxmlformats.org/officeDocument/2006/relationships/audio" Target="../media/media25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microsoft.com/office/2007/relationships/media" Target="../media/media26.wav"/><Relationship Id="rId2" Type="http://schemas.openxmlformats.org/officeDocument/2006/relationships/audio" Target="../media/media26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microsoft.com/office/2007/relationships/media" Target="../media/media27.wav"/><Relationship Id="rId2" Type="http://schemas.openxmlformats.org/officeDocument/2006/relationships/audio" Target="../media/media27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5" Type="http://schemas.openxmlformats.org/officeDocument/2006/relationships/image" Target="../media/image26.jpeg"/><Relationship Id="rId1" Type="http://schemas.microsoft.com/office/2007/relationships/media" Target="../media/media28.wav"/><Relationship Id="rId2" Type="http://schemas.openxmlformats.org/officeDocument/2006/relationships/audio" Target="../media/media28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7.jpeg"/><Relationship Id="rId5" Type="http://schemas.openxmlformats.org/officeDocument/2006/relationships/image" Target="../media/image8.png"/><Relationship Id="rId1" Type="http://schemas.microsoft.com/office/2007/relationships/media" Target="../media/media29.wav"/><Relationship Id="rId2" Type="http://schemas.openxmlformats.org/officeDocument/2006/relationships/audio" Target="../media/media29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8.jpeg"/><Relationship Id="rId5" Type="http://schemas.openxmlformats.org/officeDocument/2006/relationships/image" Target="../media/image8.png"/><Relationship Id="rId1" Type="http://schemas.microsoft.com/office/2007/relationships/media" Target="../media/media30.wav"/><Relationship Id="rId2" Type="http://schemas.openxmlformats.org/officeDocument/2006/relationships/audio" Target="../media/media30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b="1" dirty="0" smtClean="0">
                <a:latin typeface="Aharoni" pitchFamily="2" charset="-79"/>
                <a:cs typeface="Aharoni" pitchFamily="2" charset="-79"/>
              </a:rPr>
              <a:t>Welcome to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/>
            </a:r>
            <a:br>
              <a:rPr lang="en-US" sz="3200" dirty="0" smtClean="0">
                <a:latin typeface="Aharoni" pitchFamily="2" charset="-79"/>
                <a:cs typeface="Aharoni" pitchFamily="2" charset="-79"/>
              </a:rPr>
            </a:br>
            <a:r>
              <a:rPr lang="id-ID" sz="6000" dirty="0" smtClean="0">
                <a:latin typeface="Aharoni" pitchFamily="2" charset="-79"/>
                <a:cs typeface="Aharoni" pitchFamily="2" charset="-79"/>
              </a:rPr>
              <a:t>FINTECH: What and How to Embrace It</a:t>
            </a:r>
            <a:r>
              <a:rPr lang="id-ID" sz="5300" dirty="0" smtClean="0">
                <a:latin typeface="Aharoni" pitchFamily="2" charset="-79"/>
                <a:cs typeface="Aharoni" pitchFamily="2" charset="-79"/>
              </a:rPr>
              <a:t/>
            </a:r>
            <a:br>
              <a:rPr lang="id-ID" sz="5300" dirty="0" smtClean="0">
                <a:latin typeface="Aharoni" pitchFamily="2" charset="-79"/>
                <a:cs typeface="Aharoni" pitchFamily="2" charset="-79"/>
              </a:rPr>
            </a:br>
            <a:r>
              <a:rPr lang="id-ID" sz="4800" dirty="0" smtClean="0">
                <a:latin typeface="Aharoni" pitchFamily="2" charset="-79"/>
                <a:cs typeface="Aharoni" pitchFamily="2" charset="-79"/>
              </a:rPr>
              <a:t>event by IndonesiaX</a:t>
            </a:r>
            <a:r>
              <a:rPr lang="id-ID" sz="48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id-ID" sz="48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haroni" pitchFamily="2" charset="-79"/>
                <a:cs typeface="Aharoni" pitchFamily="2" charset="-79"/>
              </a:rPr>
            </a:br>
            <a:r>
              <a:rPr lang="id-ID" sz="27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haroni" pitchFamily="2" charset="-79"/>
                <a:cs typeface="Aharoni" pitchFamily="2" charset="-79"/>
              </a:rPr>
              <a:t/>
            </a:r>
            <a:br>
              <a:rPr lang="id-ID" sz="27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haroni" pitchFamily="2" charset="-79"/>
                <a:cs typeface="Aharoni" pitchFamily="2" charset="-79"/>
              </a:rPr>
            </a:br>
            <a:r>
              <a:rPr lang="id-ID" sz="2800" b="1" dirty="0" smtClean="0">
                <a:latin typeface="Goudy Old Style" pitchFamily="18" charset="0"/>
                <a:cs typeface="Aharoni" pitchFamily="2" charset="-79"/>
              </a:rPr>
              <a:t>Monday, February 27, 2017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Goudy Old Style" pitchFamily="18" charset="0"/>
                <a:cs typeface="Aharoni" pitchFamily="2" charset="-79"/>
              </a:rPr>
              <a:t/>
            </a:r>
            <a:b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Goudy Old Style" pitchFamily="18" charset="0"/>
                <a:cs typeface="Aharoni" pitchFamily="2" charset="-79"/>
              </a:rPr>
            </a:br>
            <a:r>
              <a:rPr lang="id-ID" sz="2000" b="1" dirty="0" smtClean="0">
                <a:solidFill>
                  <a:schemeClr val="accent4">
                    <a:lumMod val="75000"/>
                  </a:schemeClr>
                </a:solidFill>
                <a:latin typeface="Goudy Old Style" pitchFamily="18" charset="0"/>
                <a:cs typeface="Aharoni" pitchFamily="2" charset="-79"/>
              </a:rPr>
              <a:t>Supported by</a:t>
            </a:r>
            <a:r>
              <a:rPr lang="id-ID" sz="3200" b="1" dirty="0" smtClean="0">
                <a:solidFill>
                  <a:schemeClr val="accent4">
                    <a:lumMod val="75000"/>
                  </a:schemeClr>
                </a:solidFill>
                <a:latin typeface="Goudy Old Style" pitchFamily="18" charset="0"/>
                <a:cs typeface="Aharoni" pitchFamily="2" charset="-79"/>
              </a:rPr>
              <a:t>: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Britannic Bold" pitchFamily="34" charset="0"/>
                <a:cs typeface="Aharoni" pitchFamily="2" charset="-79"/>
              </a:rPr>
              <a:t/>
            </a:r>
            <a:b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Britannic Bold" pitchFamily="34" charset="0"/>
                <a:cs typeface="Aharoni" pitchFamily="2" charset="-79"/>
              </a:rPr>
            </a:br>
            <a:endParaRPr lang="id-ID" sz="3200" b="1" dirty="0">
              <a:solidFill>
                <a:schemeClr val="accent4">
                  <a:lumMod val="75000"/>
                </a:schemeClr>
              </a:solidFill>
              <a:latin typeface="Britannic Bold" pitchFamily="34" charset="0"/>
            </a:endParaRPr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pic>
        <p:nvPicPr>
          <p:cNvPr id="10" name="Picture 9" descr="Dreambox-brand-consultant-design-indonesiax-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9149" y="-431006"/>
            <a:ext cx="3429001" cy="1928813"/>
          </a:xfrm>
          <a:prstGeom prst="rect">
            <a:avLst/>
          </a:prstGeom>
        </p:spPr>
      </p:pic>
      <p:pic>
        <p:nvPicPr>
          <p:cNvPr id="11" name="Picture 10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48" y="5257800"/>
            <a:ext cx="2086452" cy="1163178"/>
          </a:xfrm>
          <a:prstGeom prst="rect">
            <a:avLst/>
          </a:prstGeom>
        </p:spPr>
      </p:pic>
    </p:spTree>
  </p:cSld>
  <p:clrMapOvr>
    <a:masterClrMapping/>
  </p:clrMapOvr>
  <p:transition advTm="11497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743200"/>
            <a:ext cx="6096000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Goudy Old Style" pitchFamily="18" charset="0"/>
              </a:rPr>
              <a:t>MAC Facilities</a:t>
            </a:r>
          </a:p>
        </p:txBody>
      </p:sp>
      <p:pic>
        <p:nvPicPr>
          <p:cNvPr id="5" name="Picture 4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6" name="~PP4039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92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solidFill>
                <a:schemeClr val="tx2">
                  <a:satMod val="130000"/>
                </a:schemeClr>
              </a:solidFill>
            </a:endParaRP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733800" cy="5334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Boardroom</a:t>
            </a:r>
            <a:endParaRPr lang="id-ID" sz="3500" dirty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6" name="~PP1308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83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733800" cy="5334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 err="1"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Malintang</a:t>
            </a:r>
            <a:r>
              <a:rPr lang="en-US" sz="3500" dirty="0"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Room</a:t>
            </a:r>
            <a:endParaRPr lang="id-ID" sz="3500" dirty="0"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1883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31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IMG_9322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4953000" cy="5334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 err="1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Balease</a:t>
            </a: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&amp; </a:t>
            </a:r>
            <a:r>
              <a:rPr lang="en-US" sz="3500" dirty="0" err="1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Arjuno</a:t>
            </a: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Room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1390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58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2590800" cy="6858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Annexe 1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021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14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IMG_9492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1242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Lounge</a:t>
            </a:r>
            <a:endParaRPr lang="id-ID" sz="3500" dirty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189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17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IMG_9535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23622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Ballroom</a:t>
            </a:r>
            <a:r>
              <a:rPr lang="en-US" sz="3500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</a:t>
            </a:r>
            <a:endParaRPr lang="id-ID" sz="35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189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04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IMG_9500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8100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Wimbledon Grill </a:t>
            </a:r>
            <a:endParaRPr lang="id-ID" sz="3500" dirty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08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53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5052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 err="1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Miyabi</a:t>
            </a: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Japanese 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3943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64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5052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 smtClean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Shutter</a:t>
            </a:r>
            <a:r>
              <a:rPr lang="id-ID" sz="3500" dirty="0" smtClean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s</a:t>
            </a:r>
            <a:r>
              <a:rPr lang="en-US" sz="3500" dirty="0" smtClean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</a:t>
            </a: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Bar 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281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01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/>
        </p:nvSpPr>
        <p:spPr bwMode="auto">
          <a:xfrm>
            <a:off x="1828800" y="1752600"/>
            <a:ext cx="533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Aharoni" pitchFamily="2" charset="-79"/>
                <a:ea typeface="MS PGothic" pitchFamily="34" charset="-128"/>
                <a:cs typeface="Aharoni" pitchFamily="2" charset="-79"/>
              </a:rPr>
              <a:t>MAC</a:t>
            </a:r>
            <a:r>
              <a:rPr lang="ja-JP" altLang="en-US" sz="40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’</a:t>
            </a:r>
            <a:r>
              <a:rPr lang="en-US" altLang="ja-JP" sz="40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s Background</a:t>
            </a:r>
            <a:endParaRPr lang="en-US" sz="4000" b="1" dirty="0">
              <a:solidFill>
                <a:schemeClr val="bg1">
                  <a:lumMod val="85000"/>
                  <a:lumOff val="1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990600" y="2590800"/>
            <a:ext cx="7315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Andalus" pitchFamily="18" charset="-78"/>
                <a:ea typeface="MS PGothic" pitchFamily="34" charset="-128"/>
                <a:cs typeface="Andalus" pitchFamily="18" charset="-78"/>
              </a:rPr>
              <a:t>MAC offers the </a:t>
            </a:r>
            <a:r>
              <a:rPr lang="ja-JP" altLang="en-US" sz="2800">
                <a:latin typeface="Andalus" pitchFamily="18" charset="-78"/>
                <a:cs typeface="Andalus" pitchFamily="18" charset="-78"/>
              </a:rPr>
              <a:t>“</a:t>
            </a:r>
            <a:r>
              <a:rPr lang="en-US" altLang="ja-JP" sz="2800" dirty="0">
                <a:latin typeface="Andalus" pitchFamily="18" charset="-78"/>
                <a:cs typeface="Andalus" pitchFamily="18" charset="-78"/>
              </a:rPr>
              <a:t>City Athletic Club</a:t>
            </a:r>
            <a:r>
              <a:rPr lang="ja-JP" altLang="en-US" sz="2800">
                <a:latin typeface="Andalus" pitchFamily="18" charset="-78"/>
                <a:cs typeface="Andalus" pitchFamily="18" charset="-78"/>
              </a:rPr>
              <a:t>”</a:t>
            </a:r>
            <a:r>
              <a:rPr lang="en-US" altLang="ja-JP" sz="2800" dirty="0">
                <a:latin typeface="Andalus" pitchFamily="18" charset="-78"/>
                <a:cs typeface="Andalus" pitchFamily="18" charset="-78"/>
              </a:rPr>
              <a:t> concept, which is the first of its kind in Jakarta. It combines business, social and athletic opportunities in one single convenient location. It is located in the heart of Jakarta</a:t>
            </a:r>
            <a:r>
              <a:rPr lang="ja-JP" altLang="en-US" sz="2800">
                <a:latin typeface="Andalus" pitchFamily="18" charset="-78"/>
                <a:cs typeface="Andalus" pitchFamily="18" charset="-78"/>
              </a:rPr>
              <a:t>’</a:t>
            </a:r>
            <a:r>
              <a:rPr lang="en-US" altLang="ja-JP" sz="2800" dirty="0">
                <a:latin typeface="Andalus" pitchFamily="18" charset="-78"/>
                <a:cs typeface="Andalus" pitchFamily="18" charset="-78"/>
              </a:rPr>
              <a:t>s central business district at the World Trade Center on JL. </a:t>
            </a:r>
            <a:r>
              <a:rPr lang="en-US" altLang="ja-JP" sz="2800" dirty="0" err="1">
                <a:latin typeface="Andalus" pitchFamily="18" charset="-78"/>
                <a:cs typeface="Andalus" pitchFamily="18" charset="-78"/>
              </a:rPr>
              <a:t>Jenderal</a:t>
            </a:r>
            <a:r>
              <a:rPr lang="en-US" altLang="ja-JP" sz="2800" dirty="0">
                <a:latin typeface="Andalus" pitchFamily="18" charset="-78"/>
                <a:cs typeface="Andalus" pitchFamily="18" charset="-78"/>
              </a:rPr>
              <a:t> </a:t>
            </a:r>
            <a:r>
              <a:rPr lang="en-US" altLang="ja-JP" sz="2800" dirty="0" err="1">
                <a:latin typeface="Andalus" pitchFamily="18" charset="-78"/>
                <a:cs typeface="Andalus" pitchFamily="18" charset="-78"/>
              </a:rPr>
              <a:t>Sudirman</a:t>
            </a:r>
            <a:r>
              <a:rPr lang="en-US" altLang="ja-JP" sz="2800" dirty="0">
                <a:latin typeface="Andalus" pitchFamily="18" charset="-78"/>
                <a:cs typeface="Andalus" pitchFamily="18" charset="-78"/>
              </a:rPr>
              <a:t> to provide easy access for its </a:t>
            </a:r>
            <a:r>
              <a:rPr lang="en-US" altLang="ja-JP" sz="2800" dirty="0" smtClean="0">
                <a:latin typeface="Andalus" pitchFamily="18" charset="-78"/>
                <a:cs typeface="Andalus" pitchFamily="18" charset="-78"/>
              </a:rPr>
              <a:t>members</a:t>
            </a:r>
            <a:r>
              <a:rPr lang="id-ID" altLang="ja-JP" sz="2800" dirty="0" smtClean="0">
                <a:latin typeface="Andalus" pitchFamily="18" charset="-78"/>
                <a:cs typeface="Andalus" pitchFamily="18" charset="-78"/>
              </a:rPr>
              <a:t>.</a:t>
            </a:r>
            <a:endParaRPr lang="en-US" sz="2800" dirty="0">
              <a:latin typeface="Andalus" pitchFamily="18" charset="-78"/>
              <a:ea typeface="MS PGothic" pitchFamily="34" charset="-128"/>
              <a:cs typeface="Andalus" pitchFamily="18" charset="-78"/>
            </a:endParaRPr>
          </a:p>
        </p:txBody>
      </p:sp>
      <p:pic>
        <p:nvPicPr>
          <p:cNvPr id="6" name="Picture 5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7" name="~PP3996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856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0"/>
            <a:ext cx="3200400" cy="609600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Gym</a:t>
            </a:r>
            <a:r>
              <a:rPr lang="id-ID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 Room</a:t>
            </a:r>
          </a:p>
        </p:txBody>
      </p:sp>
      <p:pic>
        <p:nvPicPr>
          <p:cNvPr id="5" name="~PP1055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02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IMG_0434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52400"/>
            <a:ext cx="28956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Squash Court  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92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44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IMG_0502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28194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Tennis Court 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137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96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IMG_0418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3528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Swimming Pool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302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17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657600" cy="6096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Members Locker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5" name="~PP289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00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8956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itchFamily="18" charset="0"/>
              </a:rPr>
              <a:t>MAC Upcoming Events</a:t>
            </a:r>
            <a:endParaRPr lang="id-ID" sz="4800" b="1" dirty="0"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" pitchFamily="18" charset="0"/>
            </a:endParaRPr>
          </a:p>
        </p:txBody>
      </p:sp>
      <p:pic>
        <p:nvPicPr>
          <p:cNvPr id="6" name="Picture 5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5" name="~PP2948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711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57400"/>
            <a:ext cx="7391400" cy="1524000"/>
          </a:xfrm>
        </p:spPr>
        <p:txBody>
          <a:bodyPr>
            <a:noAutofit/>
          </a:bodyPr>
          <a:lstStyle/>
          <a:p>
            <a:pPr algn="ctr"/>
            <a:r>
              <a:rPr lang="id-ID" sz="4800" dirty="0" smtClean="0">
                <a:latin typeface="Goudy Old Style" pitchFamily="18" charset="0"/>
              </a:rPr>
              <a:t>MEMBER’S GATHERING</a:t>
            </a:r>
            <a:br>
              <a:rPr lang="id-ID" sz="4800" dirty="0" smtClean="0">
                <a:latin typeface="Goudy Old Style" pitchFamily="18" charset="0"/>
              </a:rPr>
            </a:br>
            <a:r>
              <a:rPr lang="id-ID" sz="4800" dirty="0" smtClean="0">
                <a:latin typeface="Goudy Old Style" pitchFamily="18" charset="0"/>
              </a:rPr>
              <a:t>Tuesday, March 21, 2017</a:t>
            </a:r>
            <a:endParaRPr lang="id-ID" sz="4800" dirty="0">
              <a:latin typeface="Goudy Old Style" pitchFamily="18" charset="0"/>
            </a:endParaRPr>
          </a:p>
        </p:txBody>
      </p:sp>
      <p:pic>
        <p:nvPicPr>
          <p:cNvPr id="4" name="~PP2949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086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29718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smtClean="0">
                <a:latin typeface="Goudy Old Style" pitchFamily="18" charset="0"/>
              </a:rPr>
              <a:t>SPORTS &amp; RECREATION</a:t>
            </a:r>
            <a:endParaRPr lang="id-ID" sz="4000" dirty="0">
              <a:latin typeface="Goudy Old Style" pitchFamily="18" charset="0"/>
            </a:endParaRPr>
          </a:p>
        </p:txBody>
      </p:sp>
      <p:pic>
        <p:nvPicPr>
          <p:cNvPr id="5" name="Picture 4" descr="MAC Logo cop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</p:spTree>
  </p:cSld>
  <p:clrMapOvr>
    <a:masterClrMapping/>
  </p:clrMapOvr>
  <p:transition advTm="5756">
    <p:wheel spokes="8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poera regular cla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4876800" cy="6898311"/>
          </a:xfrm>
        </p:spPr>
      </p:pic>
    </p:spTree>
  </p:cSld>
  <p:clrMapOvr>
    <a:masterClrMapping/>
  </p:clrMapOvr>
  <p:transition advTm="10140">
    <p:wheel spokes="8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14600"/>
            <a:ext cx="8686800" cy="13716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sz="5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Goudy Old Style" pitchFamily="18" charset="0"/>
                <a:cs typeface="Aharoni" pitchFamily="2" charset="-79"/>
              </a:rPr>
              <a:t>F&amp;B PROMOTIONS</a:t>
            </a:r>
            <a:endParaRPr lang="id-ID" sz="5400" dirty="0">
              <a:solidFill>
                <a:schemeClr val="bg1">
                  <a:lumMod val="85000"/>
                  <a:lumOff val="15000"/>
                </a:schemeClr>
              </a:solidFill>
              <a:latin typeface="Goudy Old Style" pitchFamily="18" charset="0"/>
              <a:cs typeface="Aharoni" pitchFamily="2" charset="-79"/>
            </a:endParaRPr>
          </a:p>
        </p:txBody>
      </p:sp>
      <p:pic>
        <p:nvPicPr>
          <p:cNvPr id="5" name="Picture 4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6" name="~PP3681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21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762000" y="2438400"/>
            <a:ext cx="76962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b="1" dirty="0">
                <a:latin typeface="Goudy Old Style" pitchFamily="18" charset="0"/>
                <a:ea typeface="MS PGothic" pitchFamily="34" charset="-128"/>
              </a:rPr>
              <a:t>NOW </a:t>
            </a:r>
          </a:p>
          <a:p>
            <a:pPr algn="ctr"/>
            <a:r>
              <a:rPr lang="en-US" altLang="ja-JP" sz="4400" b="1" dirty="0">
                <a:latin typeface="Goudy Old Style" pitchFamily="18" charset="0"/>
                <a:cs typeface="HGｺﾞｼｯｸE"/>
              </a:rPr>
              <a:t>We Have </a:t>
            </a:r>
            <a:r>
              <a:rPr lang="en-US" altLang="ja-JP" sz="4400" b="1" dirty="0" smtClean="0">
                <a:latin typeface="Goudy Old Style" pitchFamily="18" charset="0"/>
                <a:cs typeface="HGｺﾞｼｯｸE"/>
              </a:rPr>
              <a:t>10</a:t>
            </a:r>
            <a:r>
              <a:rPr lang="id-ID" altLang="ja-JP" sz="4400" b="1" dirty="0" smtClean="0">
                <a:latin typeface="Goudy Old Style" pitchFamily="18" charset="0"/>
                <a:cs typeface="HGｺﾞｼｯｸE"/>
              </a:rPr>
              <a:t>4</a:t>
            </a:r>
            <a:r>
              <a:rPr lang="en-US" altLang="ja-JP" sz="4400" b="1" dirty="0" smtClean="0">
                <a:latin typeface="Goudy Old Style" pitchFamily="18" charset="0"/>
                <a:cs typeface="HGｺﾞｼｯｸE"/>
              </a:rPr>
              <a:t> </a:t>
            </a:r>
            <a:r>
              <a:rPr lang="en-US" altLang="ja-JP" sz="4400" b="1" dirty="0">
                <a:latin typeface="Goudy Old Style" pitchFamily="18" charset="0"/>
                <a:cs typeface="HGｺﾞｼｯｸE"/>
              </a:rPr>
              <a:t>Reciprocal </a:t>
            </a:r>
            <a:r>
              <a:rPr lang="en-US" altLang="ja-JP" sz="4400" b="1" dirty="0" smtClean="0">
                <a:latin typeface="Goudy Old Style" pitchFamily="18" charset="0"/>
                <a:cs typeface="HGｺﾞｼｯｸE"/>
              </a:rPr>
              <a:t>Club</a:t>
            </a:r>
            <a:r>
              <a:rPr lang="id-ID" altLang="ja-JP" sz="4400" b="1" dirty="0" smtClean="0">
                <a:latin typeface="Goudy Old Style" pitchFamily="18" charset="0"/>
                <a:cs typeface="HGｺﾞｼｯｸE"/>
              </a:rPr>
              <a:t>s</a:t>
            </a:r>
            <a:r>
              <a:rPr lang="en-US" altLang="ja-JP" sz="4400" b="1" dirty="0" smtClean="0">
                <a:latin typeface="Goudy Old Style" pitchFamily="18" charset="0"/>
                <a:cs typeface="HGｺﾞｼｯｸE"/>
              </a:rPr>
              <a:t> </a:t>
            </a:r>
            <a:r>
              <a:rPr lang="en-US" altLang="ja-JP" sz="4400" b="1" dirty="0">
                <a:latin typeface="Goudy Old Style" pitchFamily="18" charset="0"/>
                <a:cs typeface="HGｺﾞｼｯｸE"/>
              </a:rPr>
              <a:t>Around The World</a:t>
            </a:r>
          </a:p>
        </p:txBody>
      </p:sp>
      <p:pic>
        <p:nvPicPr>
          <p:cNvPr id="7" name="Picture 6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5" name="~PP282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50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~PP2812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  <p:pic>
        <p:nvPicPr>
          <p:cNvPr id="7" name="Picture 6" descr="PAGE 12 wagyu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4848301" cy="6858000"/>
          </a:xfrm>
          <a:prstGeom prst="rect">
            <a:avLst/>
          </a:prstGeom>
        </p:spPr>
      </p:pic>
      <p:pic>
        <p:nvPicPr>
          <p:cNvPr id="9" name="Picture 8" descr="kapulaga buffet web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39" y="1"/>
            <a:ext cx="4843461" cy="6857999"/>
          </a:xfrm>
          <a:prstGeom prst="rect">
            <a:avLst/>
          </a:prstGeom>
        </p:spPr>
      </p:pic>
    </p:spTree>
  </p:cSld>
  <p:clrMapOvr>
    <a:masterClrMapping/>
  </p:clrMapOvr>
  <p:transition advTm="16348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209800"/>
            <a:ext cx="9144000" cy="2286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sz="5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Goudy Old Style" pitchFamily="18" charset="0"/>
              </a:rPr>
              <a:t>BANQUET PROMOTIONS</a:t>
            </a:r>
            <a:endParaRPr lang="id-ID" sz="5400" dirty="0">
              <a:solidFill>
                <a:schemeClr val="bg1">
                  <a:lumMod val="85000"/>
                  <a:lumOff val="15000"/>
                </a:schemeClr>
              </a:solidFill>
              <a:latin typeface="Goudy Old Style" pitchFamily="18" charset="0"/>
            </a:endParaRPr>
          </a:p>
        </p:txBody>
      </p:sp>
      <p:pic>
        <p:nvPicPr>
          <p:cNvPr id="5" name="Picture 4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0"/>
            <a:ext cx="2742243" cy="1524000"/>
          </a:xfrm>
          <a:prstGeom prst="rect">
            <a:avLst/>
          </a:prstGeom>
        </p:spPr>
      </p:pic>
      <p:pic>
        <p:nvPicPr>
          <p:cNvPr id="7" name="~PP1915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77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~PP314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  <p:pic>
        <p:nvPicPr>
          <p:cNvPr id="4" name="Picture 3" descr="meeting package 2017 A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</p:spTree>
  </p:cSld>
  <p:clrMapOvr>
    <a:masterClrMapping/>
  </p:clrMapOvr>
  <p:transition advTm="11357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03 VIP ROOM   - 131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4800600" cy="609600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Wedding </a:t>
            </a:r>
            <a:r>
              <a:rPr lang="id-ID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VIP Room</a:t>
            </a:r>
          </a:p>
        </p:txBody>
      </p:sp>
      <p:pic>
        <p:nvPicPr>
          <p:cNvPr id="6" name="~PP2288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739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6858000"/>
            <a:ext cx="42672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 smtClean="0">
                <a:solidFill>
                  <a:schemeClr val="tx2">
                    <a:satMod val="130000"/>
                  </a:schemeClr>
                </a:solidFill>
                <a:latin typeface="Berlin Sans FB Demi" pitchFamily="34" charset="0"/>
              </a:rPr>
              <a:t>Wedding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  <a:latin typeface="Berlin Sans FB Demi" pitchFamily="34" charset="0"/>
              </a:rPr>
              <a:t> Stage</a:t>
            </a:r>
            <a:endParaRPr lang="id-ID" dirty="0">
              <a:solidFill>
                <a:schemeClr val="tx2">
                  <a:satMod val="130000"/>
                </a:schemeClr>
              </a:solidFill>
              <a:latin typeface="Berlin Sans FB Demi" pitchFamily="34" charset="0"/>
            </a:endParaRPr>
          </a:p>
        </p:txBody>
      </p:sp>
      <p:pic>
        <p:nvPicPr>
          <p:cNvPr id="81923" name="Picture 2" descr="04 CENTER STAGE   - 185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4800600" cy="609600"/>
          </a:xfrm>
          <a:prstGeom prst="rect">
            <a:avLst/>
          </a:prstGeom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sz="3500" dirty="0">
                <a:solidFill>
                  <a:schemeClr val="bg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erlin Sans FB Demi" pitchFamily="34" charset="0"/>
                <a:ea typeface="+mj-ea"/>
                <a:cs typeface="+mj-cs"/>
              </a:rPr>
              <a:t>Wedding Stage</a:t>
            </a:r>
            <a:endParaRPr lang="id-ID" sz="3500" dirty="0">
              <a:solidFill>
                <a:schemeClr val="bg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Berlin Sans FB Demi" pitchFamily="34" charset="0"/>
              <a:ea typeface="+mj-ea"/>
              <a:cs typeface="+mj-cs"/>
            </a:endParaRPr>
          </a:p>
        </p:txBody>
      </p:sp>
      <p:pic>
        <p:nvPicPr>
          <p:cNvPr id="6" name="~PP183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624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514600"/>
            <a:ext cx="7924800" cy="11430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800" b="1" dirty="0" smtClean="0">
                <a:latin typeface="Goudy Old Style" pitchFamily="18" charset="0"/>
              </a:rPr>
              <a:t>Indonesia </a:t>
            </a:r>
            <a:br>
              <a:rPr lang="en-US" sz="4800" b="1" dirty="0" smtClean="0">
                <a:latin typeface="Goudy Old Style" pitchFamily="18" charset="0"/>
              </a:rPr>
            </a:br>
            <a:r>
              <a:rPr lang="en-US" sz="4800" b="1" dirty="0" smtClean="0">
                <a:latin typeface="Goudy Old Style" pitchFamily="18" charset="0"/>
              </a:rPr>
              <a:t>Surabaya</a:t>
            </a:r>
            <a:r>
              <a:rPr lang="id-ID" sz="4800" b="1" dirty="0" smtClean="0">
                <a:latin typeface="Goudy Old Style" pitchFamily="18" charset="0"/>
              </a:rPr>
              <a:t>:</a:t>
            </a:r>
            <a:br>
              <a:rPr lang="id-ID" sz="4800" b="1" dirty="0" smtClean="0">
                <a:latin typeface="Goudy Old Style" pitchFamily="18" charset="0"/>
              </a:rPr>
            </a:br>
            <a:r>
              <a:rPr lang="en-US" sz="4800" b="1" dirty="0" smtClean="0">
                <a:latin typeface="Goudy Old Style" pitchFamily="18" charset="0"/>
              </a:rPr>
              <a:t> </a:t>
            </a:r>
            <a:r>
              <a:rPr lang="en-US" sz="4800" dirty="0" err="1" smtClean="0">
                <a:latin typeface="Goudy Old Style" pitchFamily="18" charset="0"/>
              </a:rPr>
              <a:t>Ciputra</a:t>
            </a:r>
            <a:r>
              <a:rPr lang="en-US" sz="4800" dirty="0" smtClean="0">
                <a:latin typeface="Goudy Old Style" pitchFamily="18" charset="0"/>
              </a:rPr>
              <a:t> Golf, Club &amp; Hotel</a:t>
            </a:r>
            <a:endParaRPr lang="en-US" sz="4800" dirty="0">
              <a:latin typeface="Goudy Old Style" pitchFamily="18" charset="0"/>
            </a:endParaRPr>
          </a:p>
        </p:txBody>
      </p:sp>
      <p:pic>
        <p:nvPicPr>
          <p:cNvPr id="4" name="Picture 3" descr="MAC Logo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1" y="0"/>
            <a:ext cx="2330906" cy="1295400"/>
          </a:xfrm>
          <a:prstGeom prst="rect">
            <a:avLst/>
          </a:prstGeom>
        </p:spPr>
      </p:pic>
      <p:pic>
        <p:nvPicPr>
          <p:cNvPr id="5" name="~PP308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177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499350" cy="5334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Wide Latin" pitchFamily="18" charset="0"/>
              </a:rPr>
              <a:t>A</a:t>
            </a:r>
            <a:r>
              <a:rPr lang="id-ID" sz="4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Wide Latin" pitchFamily="18" charset="0"/>
              </a:rPr>
              <a:t>SIA</a:t>
            </a:r>
            <a:endParaRPr lang="en-US" sz="4000" dirty="0">
              <a:solidFill>
                <a:schemeClr val="bg1">
                  <a:lumMod val="85000"/>
                  <a:lumOff val="15000"/>
                </a:schemeClr>
              </a:solidFill>
              <a:latin typeface="Wide Latin" pitchFamily="18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3276600" cy="4876800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endParaRPr lang="id-ID" sz="1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id-ID" sz="1400" b="1" dirty="0" smtClean="0"/>
              <a:t>HONGKONG</a:t>
            </a: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</a:rPr>
              <a:t>		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Butterfields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Kowloon Cricket Club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World Trade Centre Club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The Foreign Correspondent’s Club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The Country Club 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Discovery Bay Recreation Club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The Dynasty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endParaRPr lang="id-ID" sz="1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id-ID" sz="1400" b="1" dirty="0" smtClean="0"/>
              <a:t>CHINA</a:t>
            </a:r>
            <a:endParaRPr lang="en-US" sz="1400" b="1" dirty="0" smtClean="0"/>
          </a:p>
          <a:p>
            <a:pPr eaLnBrk="1" hangingPunct="1"/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</a:rPr>
              <a:t>YongFoo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 Elite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Imperial Palace</a:t>
            </a:r>
          </a:p>
          <a:p>
            <a:pPr eaLnBrk="1" hangingPunct="1"/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</a:rPr>
              <a:t>Ambassy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 Club Shanghai</a:t>
            </a: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The Shanxi Capital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/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</a:rPr>
              <a:t>Capital club</a:t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</a:rPr>
            </a:b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</a:rPr>
              <a:t>Chang An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eaLnBrk="1" hangingPunct="1">
              <a:buNone/>
            </a:pPr>
            <a:endParaRPr lang="id-ID" sz="1400" b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685800"/>
            <a:ext cx="2667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buFont typeface="Arial" pitchFamily="34" charset="0"/>
              <a:buChar char="•"/>
            </a:pPr>
            <a:endParaRPr lang="id-ID" sz="1400" b="1" dirty="0">
              <a:latin typeface="+mn-lt"/>
            </a:endParaRPr>
          </a:p>
          <a:p>
            <a:pPr eaLnBrk="1" hangingPunct="1"/>
            <a:r>
              <a:rPr lang="id-ID" sz="1400" b="1" dirty="0" smtClean="0">
                <a:latin typeface="+mn-lt"/>
              </a:rPr>
              <a:t>THAILAND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The British Club Bangkok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Pacific City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eaLnBrk="1" hangingPunct="1"/>
            <a:endParaRPr lang="id-ID" sz="1400" b="1" dirty="0" smtClean="0">
              <a:latin typeface="+mn-lt"/>
            </a:endParaRPr>
          </a:p>
          <a:p>
            <a:pPr eaLnBrk="1" hangingPunct="1"/>
            <a:r>
              <a:rPr lang="id-ID" sz="1400" b="1" dirty="0" smtClean="0">
                <a:latin typeface="+mn-lt"/>
              </a:rPr>
              <a:t>THE PHILLIPINES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Manila Boat 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Club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ines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400" b="1" dirty="0" smtClean="0">
                <a:latin typeface="+mn-lt"/>
              </a:rPr>
              <a:t>V</a:t>
            </a:r>
            <a:r>
              <a:rPr lang="id-ID" sz="1400" b="1" dirty="0" smtClean="0">
                <a:latin typeface="+mn-lt"/>
              </a:rPr>
              <a:t>IETNAM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Sedona Town Club</a:t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400" b="1" dirty="0" smtClean="0">
                <a:latin typeface="+mn-lt"/>
              </a:rPr>
              <a:t/>
            </a:r>
            <a:br>
              <a:rPr lang="en-US" sz="1400" b="1" dirty="0" smtClean="0">
                <a:latin typeface="+mn-lt"/>
              </a:rPr>
            </a:br>
            <a:r>
              <a:rPr lang="id-ID" sz="1400" b="1" dirty="0" smtClean="0">
                <a:latin typeface="+mn-lt"/>
              </a:rPr>
              <a:t>CAMBODIA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Vault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pPr eaLnBrk="1" hangingPunct="1"/>
            <a:endParaRPr lang="id-ID" sz="1400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 eaLnBrk="1" hangingPunct="1"/>
            <a:r>
              <a:rPr lang="en-US" sz="1400" b="1" dirty="0" smtClean="0">
                <a:latin typeface="+mn-lt"/>
              </a:rPr>
              <a:t>M</a:t>
            </a:r>
            <a:r>
              <a:rPr lang="id-ID" sz="1400" b="1" dirty="0" smtClean="0">
                <a:latin typeface="+mn-lt"/>
              </a:rPr>
              <a:t>ALAYSIA</a:t>
            </a:r>
            <a:endParaRPr lang="id-ID" sz="1400" b="1" dirty="0">
              <a:latin typeface="+mn-lt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Penang 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Royal Port Dickson Yacht 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pPr eaLnBrk="1" hangingPunct="1"/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 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Club</a:t>
            </a:r>
            <a:endParaRPr lang="id-ID" sz="1400" b="1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 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Royal Selangor </a:t>
            </a:r>
            <a:r>
              <a:rPr lang="en-US" sz="1400" b="1" dirty="0" err="1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Clu</a:t>
            </a:r>
            <a:r>
              <a:rPr lang="id-ID" sz="1400" b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b</a:t>
            </a:r>
            <a:endParaRPr lang="en-US" sz="1400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endParaRPr lang="id-ID" sz="1400" b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914400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 smtClean="0"/>
              <a:t>JAPAN</a:t>
            </a:r>
          </a:p>
          <a:p>
            <a:r>
              <a:rPr lang="id-ID" sz="14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Tokyo American Club</a:t>
            </a:r>
          </a:p>
          <a:p>
            <a:endParaRPr lang="id-ID" sz="1400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endParaRPr lang="id-ID" sz="1400" b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7" name="~PP27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2200" y="1676400"/>
            <a:ext cx="27432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id-ID" sz="1600" b="1" dirty="0" smtClean="0"/>
              <a:t>SINGAPORE</a:t>
            </a: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Aranda Country Club</a:t>
            </a:r>
            <a:endParaRPr lang="en-US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The American Club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Singapore Polo Club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The British Club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Singapore Cricket Club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Raffles Marina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One 15 Marina Club</a:t>
            </a: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/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id-ID" sz="1600" b="1" dirty="0" smtClean="0"/>
              <a:t>INDIA</a:t>
            </a:r>
          </a:p>
          <a:p>
            <a:pPr eaLnBrk="1" hangingPunct="1">
              <a:buNone/>
            </a:pP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</a:rPr>
              <a:t>Citi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 Club</a:t>
            </a: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The Palms Town &amp; </a:t>
            </a: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eaLnBrk="1" hangingPunct="1"/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Country Club</a:t>
            </a:r>
          </a:p>
          <a:p>
            <a:pPr eaLnBrk="1" hangingPunct="1"/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- 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</a:rPr>
              <a:t>Koramangala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 b="1" dirty="0" err="1" smtClean="0">
                <a:solidFill>
                  <a:schemeClr val="bg2">
                    <a:lumMod val="10000"/>
                  </a:schemeClr>
                </a:solidFill>
              </a:rPr>
              <a:t>Clu</a:t>
            </a:r>
            <a:r>
              <a:rPr lang="id-ID" sz="1600" b="1" dirty="0" smtClean="0">
                <a:solidFill>
                  <a:schemeClr val="bg2">
                    <a:lumMod val="10000"/>
                  </a:schemeClr>
                </a:solidFill>
              </a:rPr>
              <a:t>b</a:t>
            </a:r>
            <a:endParaRPr lang="en-US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/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</a:pP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</a:pP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</a:pPr>
            <a:endParaRPr lang="id-ID" sz="1600" b="1" dirty="0" smtClean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advTm="16848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04800"/>
            <a:ext cx="3886200" cy="670560"/>
          </a:xfrm>
        </p:spPr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accent1">
                    <a:lumMod val="75000"/>
                  </a:schemeClr>
                </a:solidFill>
                <a:latin typeface="XXII ARABIAN-ONENIGHTSTAND" pitchFamily="2" charset="0"/>
              </a:rPr>
              <a:t>AUSTRALIA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XXII ARABIAN-ONENIGHTSTAND" pitchFamily="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3810000" cy="563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The Western Australian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Tattersalls’s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The Launceston Club Inc.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United Service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City 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Tattersalls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Tattersalls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The 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NewCastle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Kooyong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Lawn Tennis Club Inc.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buNone/>
            </a:pPr>
            <a:endParaRPr lang="id-ID" sz="18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id-ID" sz="1800" b="1" dirty="0" smtClean="0">
                <a:solidFill>
                  <a:schemeClr val="accent1">
                    <a:lumMod val="75000"/>
                  </a:schemeClr>
                </a:solidFill>
              </a:rPr>
              <a:t>UNITED KINGDOM</a:t>
            </a: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ST. James’s Hotel &amp; Club</a:t>
            </a: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</a:rPr>
              <a:t>Landsdowne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 Club</a:t>
            </a: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Oriental Club</a:t>
            </a: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National Liberal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Bath &amp; Country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  <a:effectLst/>
              </a:rPr>
              <a:t>The Royal Scots Club</a:t>
            </a:r>
            <a:endParaRPr lang="id-ID" sz="1800" dirty="0" smtClean="0">
              <a:solidFill>
                <a:schemeClr val="bg2">
                  <a:lumMod val="10000"/>
                </a:schemeClr>
              </a:solidFill>
            </a:endParaRPr>
          </a:p>
          <a:p>
            <a:pPr eaLnBrk="1" hangingPunct="1">
              <a:buNone/>
            </a:pPr>
            <a:endParaRPr lang="en-US" sz="12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endParaRPr lang="id-ID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04800"/>
            <a:ext cx="411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Oslo, Norway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Shippingklubben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/>
              <a:t>Amsterdam, Netherlands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De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Koninklijke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Industrieele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Groote Club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/>
              <a:t>The Hague, Netherlands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Nieuwe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of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Litteraire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Societeit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De Witte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/>
              <a:t>Lisbon, Portugal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Belas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Clube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De Campo</a:t>
            </a:r>
            <a:endParaRPr lang="id-ID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endParaRPr lang="id-ID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id-ID" b="1" dirty="0" smtClean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endParaRPr lang="id-ID" dirty="0" smtClean="0"/>
          </a:p>
          <a:p>
            <a:endParaRPr lang="id-ID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267200" y="4180344"/>
            <a:ext cx="381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Paris, France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Saint James Paris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Luxembourg, Luxembourg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Cercle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Munster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 smtClean="0"/>
              <a:t>Bilbao, Spain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Sociedad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</a:rPr>
              <a:t>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effectLst/>
              </a:rPr>
              <a:t>Bilbaina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id-ID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~PP455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206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648200" cy="4572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XXII ARABIAN-ONENIGHTSTAND" pitchFamily="2" charset="0"/>
              </a:rPr>
              <a:t>USA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  <a:latin typeface="XXII ARABIAN-ONENIGHTSTAN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2971800" cy="6019800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en-US" sz="1600" b="1" dirty="0" smtClean="0"/>
              <a:t>Tallahassee, Florida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Governors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Orlando, Florida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University Club of Orlando 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Chicago, IL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Buckingham Athletic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Oakland, CA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Bellevue Club 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Iowa, USA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Des Moines Embassy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Embassy Club West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Honolulu, USA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Plaza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Milwaukee, USA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The Woman’s Club Of Wisconsin 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dirty="0" smtClean="0"/>
              <a:t>Oxnard USA</a:t>
            </a:r>
            <a:endParaRPr lang="id-ID" sz="1600" dirty="0" smtClean="0"/>
          </a:p>
          <a:p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Tower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1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609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1200" b="1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id-ID" sz="1200" b="1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endParaRPr lang="id-ID" sz="1200" b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685800"/>
            <a:ext cx="28956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New York, USA</a:t>
            </a:r>
            <a:endParaRPr lang="id-ID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Columbia University Club of New York</a:t>
            </a:r>
            <a:endParaRPr lang="id-ID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Williams Club of New York</a:t>
            </a:r>
            <a:endParaRPr lang="id-ID" b="1" dirty="0" smtClean="0">
              <a:solidFill>
                <a:schemeClr val="bg2">
                  <a:lumMod val="1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Buffalo Club </a:t>
            </a:r>
            <a:endParaRPr lang="id-ID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endParaRPr lang="id-ID" sz="1100" b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2579906"/>
            <a:ext cx="2590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dirty="0" smtClean="0">
                <a:latin typeface="+mn-lt"/>
              </a:rPr>
              <a:t>CANADA</a:t>
            </a:r>
          </a:p>
          <a:p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Vancouver, Canada</a:t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Vancouver Club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Hollyburn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 Country Club</a:t>
            </a:r>
            <a:b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Terminal City Club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Toronto, Canada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National Club</a:t>
            </a:r>
            <a:b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University Club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Calgary, Canada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Glencoe Club</a:t>
            </a:r>
            <a:endParaRPr lang="id-ID" sz="1600" dirty="0" smtClean="0">
              <a:solidFill>
                <a:schemeClr val="bg2">
                  <a:lumMod val="10000"/>
                </a:schemeClr>
              </a:solidFill>
              <a:effectLst/>
              <a:latin typeface="+mn-lt"/>
            </a:endParaRPr>
          </a:p>
          <a:p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Ontario, Canada</a:t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London Club Ltd.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Montreal, Canada</a:t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Club Saint James Montreal</a:t>
            </a: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/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Toronto, Canada</a:t>
            </a:r>
            <a:br>
              <a:rPr lang="en-US" sz="16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</a:b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effectLst/>
                <a:latin typeface="+mn-lt"/>
              </a:rPr>
              <a:t>The Boulevard Club</a:t>
            </a:r>
            <a:endParaRPr lang="id-ID" sz="1600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1800" y="762000"/>
            <a:ext cx="2362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sz="1400" b="1" dirty="0" smtClean="0"/>
              <a:t>Houston,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Petroleum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Denver,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Denver Athletic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Washington DC,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id-ID" sz="1400" dirty="0" smtClean="0">
                <a:solidFill>
                  <a:schemeClr val="bg2">
                    <a:lumMod val="10000"/>
                  </a:schemeClr>
                </a:solidFill>
              </a:rPr>
              <a:t>Capitol Hill Club</a:t>
            </a: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New Haven, USA 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Q Club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Graduate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New London,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Thames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Madison </a:t>
            </a:r>
            <a:r>
              <a:rPr lang="en-US" sz="1400" b="1" dirty="0" err="1" smtClean="0"/>
              <a:t>Wi</a:t>
            </a:r>
            <a:r>
              <a:rPr lang="en-US" sz="1400" b="1" dirty="0" smtClean="0"/>
              <a:t>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Madison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Atlanta,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Georgian Club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California,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University Club of St. Paul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id-ID" sz="1400" dirty="0" smtClean="0">
                <a:solidFill>
                  <a:schemeClr val="bg2">
                    <a:lumMod val="10000"/>
                  </a:schemeClr>
                </a:solidFill>
              </a:rPr>
              <a:t>Santa Barbara Club</a:t>
            </a: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New York,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Penn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New York, USA 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Genesse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Valley Club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0">
              <a:spcAft>
                <a:spcPts val="0"/>
              </a:spcAft>
            </a:pPr>
            <a:r>
              <a:rPr lang="en-US" sz="1400" b="1" dirty="0" smtClean="0"/>
              <a:t>New York, USA</a:t>
            </a:r>
            <a:endParaRPr lang="id-ID" sz="1400" dirty="0" smtClean="0"/>
          </a:p>
          <a:p>
            <a:pPr>
              <a:spcAft>
                <a:spcPts val="0"/>
              </a:spcAft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The Princeton Club of New York</a:t>
            </a:r>
            <a:r>
              <a:rPr lang="en-US" sz="14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id-ID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id-ID" dirty="0" smtClean="0"/>
              <a:t> </a:t>
            </a:r>
          </a:p>
          <a:p>
            <a:endParaRPr lang="id-ID" dirty="0"/>
          </a:p>
        </p:txBody>
      </p:sp>
      <p:pic>
        <p:nvPicPr>
          <p:cNvPr id="10" name="~PP3738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102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371600"/>
            <a:ext cx="7497763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sz="32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0"/>
            <a:ext cx="6858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Bahrain, Kingdom of Bahrain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Capital club of Bahrain</a:t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Dubai, U. A. E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Capital Club Dubai</a:t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Istanbul, Turkey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err="1" smtClean="0">
                <a:solidFill>
                  <a:schemeClr val="bg2">
                    <a:lumMod val="10000"/>
                  </a:schemeClr>
                </a:solidFill>
              </a:rPr>
              <a:t>Buyuk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10000"/>
                  </a:schemeClr>
                </a:solidFill>
              </a:rPr>
              <a:t>Kulup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 (</a:t>
            </a:r>
            <a:r>
              <a:rPr lang="en-US" sz="2000" b="1" dirty="0" err="1" smtClean="0">
                <a:solidFill>
                  <a:schemeClr val="bg2">
                    <a:lumMod val="10000"/>
                  </a:schemeClr>
                </a:solidFill>
              </a:rPr>
              <a:t>Cercle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10000"/>
                  </a:schemeClr>
                </a:solidFill>
              </a:rPr>
              <a:t>D’Orient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lang="id-ID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id-ID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id-ID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id-ID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Santiago, Chile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Club De </a:t>
            </a:r>
            <a:r>
              <a:rPr lang="en-US" sz="2000" b="1" dirty="0" err="1" smtClean="0">
                <a:solidFill>
                  <a:schemeClr val="bg2">
                    <a:lumMod val="10000"/>
                  </a:schemeClr>
                </a:solidFill>
              </a:rPr>
              <a:t>Vina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 Del Mar</a:t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Johannesburg,  South Africa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Rand Club</a:t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/>
              <a:t>Kenya, East Africa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Capital Club East Africa</a:t>
            </a:r>
            <a:b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id-ID" sz="2000" dirty="0"/>
          </a:p>
        </p:txBody>
      </p:sp>
      <p:pic>
        <p:nvPicPr>
          <p:cNvPr id="6" name="~PP3767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6473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524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ANNUAL MEMBERSHIP </a:t>
            </a:r>
            <a:r>
              <a:rPr lang="id-ID" sz="2000" b="1" dirty="0" smtClean="0">
                <a:solidFill>
                  <a:schemeClr val="accent6">
                    <a:lumMod val="75000"/>
                  </a:schemeClr>
                </a:solidFill>
              </a:rPr>
              <a:t>PROMO</a:t>
            </a:r>
            <a:br>
              <a:rPr lang="id-ID" sz="20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Special Joining Fee at 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</a:rPr>
              <a:t>Rp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. 2</a:t>
            </a:r>
            <a:r>
              <a:rPr lang="id-ID" sz="2000" b="1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.000.000,- Nett</a:t>
            </a:r>
            <a:r>
              <a:rPr lang="id-ID" sz="2000" b="1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id-ID" sz="2000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(*</a:t>
            </a:r>
            <a:r>
              <a:rPr lang="id-ID" sz="2000" b="1" i="1" dirty="0" smtClean="0">
                <a:solidFill>
                  <a:schemeClr val="accent6">
                    <a:lumMod val="75000"/>
                  </a:schemeClr>
                </a:solidFill>
              </a:rPr>
              <a:t>Normal 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Annual Membership fee at </a:t>
            </a:r>
            <a:r>
              <a:rPr lang="en-US" sz="2000" b="1" i="1" dirty="0" err="1" smtClean="0">
                <a:solidFill>
                  <a:schemeClr val="accent6">
                    <a:lumMod val="75000"/>
                  </a:schemeClr>
                </a:solidFill>
              </a:rPr>
              <a:t>Rp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. 30.000.000 +10%VAT)</a:t>
            </a:r>
            <a:r>
              <a:rPr lang="id-ID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id-ID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id-ID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143000"/>
            <a:ext cx="8686800" cy="599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hangingPunct="1">
              <a:spcAft>
                <a:spcPts val="200"/>
              </a:spcAft>
              <a:buNone/>
            </a:pPr>
            <a:r>
              <a:rPr lang="en-US" sz="1700" b="1" i="1" u="sng" dirty="0" smtClean="0"/>
              <a:t>Term &amp; Conditions</a:t>
            </a:r>
            <a:r>
              <a:rPr lang="en-US" sz="1700" b="1" dirty="0" smtClean="0"/>
              <a:t> :</a:t>
            </a:r>
            <a:endParaRPr lang="id-ID" sz="1700" b="1" dirty="0" smtClean="0"/>
          </a:p>
          <a:p>
            <a:pPr lvl="0" algn="ctr">
              <a:spcAft>
                <a:spcPts val="200"/>
              </a:spcAft>
              <a:buNone/>
            </a:pPr>
            <a:r>
              <a:rPr lang="id-ID" sz="1700" b="1" dirty="0" smtClean="0"/>
              <a:t>Annual </a:t>
            </a:r>
            <a:r>
              <a:rPr lang="en-US" sz="1700" b="1" dirty="0" smtClean="0"/>
              <a:t>Membership includes joining fee and monthly dues for one year</a:t>
            </a:r>
            <a:endParaRPr lang="id-ID" sz="1700" b="1" dirty="0" smtClean="0"/>
          </a:p>
          <a:p>
            <a:pPr lvl="0" algn="ctr">
              <a:spcAft>
                <a:spcPts val="200"/>
              </a:spcAft>
              <a:buNone/>
            </a:pPr>
            <a:r>
              <a:rPr lang="id-ID" sz="1700" b="1" dirty="0" smtClean="0"/>
              <a:t>Annual </a:t>
            </a:r>
            <a:r>
              <a:rPr lang="en-US" sz="1700" b="1" dirty="0" smtClean="0"/>
              <a:t>Membership is non Transferable, and non Refundable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dirty="0" smtClean="0"/>
              <a:t>Membership includes full spouse privileges</a:t>
            </a:r>
            <a:r>
              <a:rPr lang="id-ID" sz="1700" b="1" dirty="0" smtClean="0"/>
              <a:t>, and Children of member </a:t>
            </a:r>
            <a:r>
              <a:rPr lang="en-US" sz="1700" b="1" dirty="0" smtClean="0"/>
              <a:t>below 21 years old are welcome to the Club on Weekend &amp; School Holiday only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id-ID" sz="1700" b="1" dirty="0" smtClean="0"/>
              <a:t>Special Annual Membership </a:t>
            </a:r>
            <a:r>
              <a:rPr lang="en-US" sz="1700" b="1" dirty="0" smtClean="0"/>
              <a:t>program is valid </a:t>
            </a:r>
            <a:r>
              <a:rPr lang="id-ID" sz="1700" b="1" dirty="0" smtClean="0"/>
              <a:t>from </a:t>
            </a:r>
            <a:r>
              <a:rPr lang="en-US" sz="1700" b="1" i="1" dirty="0" smtClean="0"/>
              <a:t>November – December 201</a:t>
            </a:r>
            <a:r>
              <a:rPr lang="id-ID" sz="1700" b="1" i="1" dirty="0" smtClean="0"/>
              <a:t>6</a:t>
            </a:r>
            <a:r>
              <a:rPr lang="en-US" sz="1700" b="1" i="1" dirty="0" smtClean="0"/>
              <a:t>.</a:t>
            </a:r>
            <a:endParaRPr lang="id-ID" sz="1700" b="1" dirty="0" smtClean="0"/>
          </a:p>
          <a:p>
            <a:pPr algn="ctr">
              <a:spcAft>
                <a:spcPts val="200"/>
              </a:spcAft>
              <a:buNone/>
            </a:pPr>
            <a:r>
              <a:rPr lang="en-US" sz="1700" b="1" i="1" u="sng" dirty="0" smtClean="0"/>
              <a:t>Club Benefits: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Enjoying Reciprocal Club privileges in 10</a:t>
            </a:r>
            <a:r>
              <a:rPr lang="id-ID" sz="1700" b="1" i="1" dirty="0" smtClean="0"/>
              <a:t>3</a:t>
            </a:r>
            <a:r>
              <a:rPr lang="en-US" sz="1700" b="1" i="1" dirty="0" smtClean="0"/>
              <a:t> Clubs Worldwide.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Enjoying Reciprocal Golf Course &amp; Country Club privileges in Indonesia: </a:t>
            </a:r>
            <a:endParaRPr lang="id-ID" sz="1700" b="1" dirty="0" smtClean="0"/>
          </a:p>
          <a:p>
            <a:pPr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(Rainbow Hills, </a:t>
            </a:r>
            <a:r>
              <a:rPr lang="en-US" sz="1700" b="1" i="1" dirty="0" err="1" smtClean="0"/>
              <a:t>Emeralda</a:t>
            </a:r>
            <a:r>
              <a:rPr lang="en-US" sz="1700" b="1" i="1" dirty="0" smtClean="0"/>
              <a:t> Golf Club, Palm Hill Golf, </a:t>
            </a:r>
            <a:r>
              <a:rPr lang="en-US" sz="1700" b="1" i="1" dirty="0" err="1" smtClean="0"/>
              <a:t>Sentul</a:t>
            </a:r>
            <a:r>
              <a:rPr lang="en-US" sz="1700" b="1" i="1" dirty="0" smtClean="0"/>
              <a:t> Highlands, 5.Bogor Raya Golf, </a:t>
            </a:r>
            <a:r>
              <a:rPr lang="en-US" sz="1700" b="1" i="1" dirty="0" err="1" smtClean="0"/>
              <a:t>Nirwana</a:t>
            </a:r>
            <a:r>
              <a:rPr lang="en-US" sz="1700" b="1" i="1" dirty="0" smtClean="0"/>
              <a:t> Bali Golf).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Enjoying the Sport facilities at the Club to pursue your Hobby.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Free to use the Function rooms at the Club to for your company needs.</a:t>
            </a:r>
            <a:endParaRPr lang="id-ID" sz="1700" b="1" dirty="0" smtClean="0"/>
          </a:p>
          <a:p>
            <a:pPr algn="ctr">
              <a:spcAft>
                <a:spcPts val="200"/>
              </a:spcAft>
              <a:buNone/>
            </a:pPr>
            <a:r>
              <a:rPr lang="en-US" sz="1700" b="1" i="1" u="sng" dirty="0" smtClean="0"/>
              <a:t>Club Rewards: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Get Complimentary MAC’s Merchandise.</a:t>
            </a:r>
            <a:endParaRPr lang="id-ID" sz="1700" b="1" dirty="0" smtClean="0"/>
          </a:p>
          <a:p>
            <a:pPr lvl="0" algn="ctr" fontAlgn="auto" hangingPunct="1">
              <a:spcAft>
                <a:spcPts val="200"/>
              </a:spcAft>
              <a:buNone/>
            </a:pPr>
            <a:r>
              <a:rPr lang="en-US" sz="1700" b="1" i="1" dirty="0" smtClean="0"/>
              <a:t>Get one time Complimentary Dinning at MAC Restaurants for the New Members only. </a:t>
            </a:r>
            <a:endParaRPr lang="id-ID" sz="1700" b="1" dirty="0" smtClean="0"/>
          </a:p>
          <a:p>
            <a:pPr algn="ctr">
              <a:spcAft>
                <a:spcPts val="200"/>
              </a:spcAft>
              <a:buNone/>
            </a:pPr>
            <a:r>
              <a:rPr lang="en-US" sz="1700" b="1" dirty="0" smtClean="0"/>
              <a:t>For more details information, please contact Membership Department at 021-5211320 </a:t>
            </a:r>
          </a:p>
          <a:p>
            <a:pPr algn="ctr">
              <a:spcAft>
                <a:spcPts val="200"/>
              </a:spcAft>
              <a:buNone/>
            </a:pPr>
            <a:r>
              <a:rPr lang="en-US" sz="1700" b="1" dirty="0" smtClean="0"/>
              <a:t>(Ms. Fitri / Ms. Anti </a:t>
            </a:r>
            <a:r>
              <a:rPr lang="id-ID" sz="1700" b="1" dirty="0" smtClean="0"/>
              <a:t>/ Ms. Olivia</a:t>
            </a:r>
            <a:r>
              <a:rPr lang="en-US" sz="1700" b="1" dirty="0" smtClean="0"/>
              <a:t>).</a:t>
            </a:r>
            <a:endParaRPr lang="id-ID" sz="1700" b="1" dirty="0" smtClean="0"/>
          </a:p>
          <a:p>
            <a:endParaRPr lang="id-ID" sz="1700" dirty="0" smtClean="0"/>
          </a:p>
        </p:txBody>
      </p:sp>
    </p:spTree>
  </p:cSld>
  <p:clrMapOvr>
    <a:masterClrMapping/>
  </p:clrMapOvr>
  <p:transition advTm="17222"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Custom 13">
      <a:dk1>
        <a:sysClr val="windowText" lastClr="000000"/>
      </a:dk1>
      <a:lt1>
        <a:srgbClr val="262626"/>
      </a:lt1>
      <a:dk2>
        <a:srgbClr val="FFFFF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7411</TotalTime>
  <Words>547</Words>
  <Application>Microsoft Macintosh PowerPoint</Application>
  <PresentationFormat>On-screen Show (4:3)</PresentationFormat>
  <Paragraphs>168</Paragraphs>
  <Slides>34</Slides>
  <Notes>1</Notes>
  <HiddenSlides>0</HiddenSlides>
  <MMClips>30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Aharoni</vt:lpstr>
      <vt:lpstr>Andalus</vt:lpstr>
      <vt:lpstr>Berlin Sans FB Demi</vt:lpstr>
      <vt:lpstr>Britannic Bold</vt:lpstr>
      <vt:lpstr>Calibri</vt:lpstr>
      <vt:lpstr>Franklin Gothic Book</vt:lpstr>
      <vt:lpstr>Goudy Old Style</vt:lpstr>
      <vt:lpstr>HGｺﾞｼｯｸE</vt:lpstr>
      <vt:lpstr>HGｺﾞｼｯｸM</vt:lpstr>
      <vt:lpstr>MS PGothic</vt:lpstr>
      <vt:lpstr>Wide Latin</vt:lpstr>
      <vt:lpstr>Wingdings 2</vt:lpstr>
      <vt:lpstr>XXII ARABIAN-ONENIGHTSTAND</vt:lpstr>
      <vt:lpstr>Arial</vt:lpstr>
      <vt:lpstr>Technic</vt:lpstr>
      <vt:lpstr>Welcome to  FINTECH: What and How to Embrace It event by IndonesiaX  Monday, February 27, 2017 Supported by:  </vt:lpstr>
      <vt:lpstr>PowerPoint Presentation</vt:lpstr>
      <vt:lpstr>PowerPoint Presentation</vt:lpstr>
      <vt:lpstr>Indonesia  Surabaya:  Ciputra Golf, Club &amp; Hotel</vt:lpstr>
      <vt:lpstr>ASIA</vt:lpstr>
      <vt:lpstr>AUSTRALIA</vt:lpstr>
      <vt:lpstr>USA</vt:lpstr>
      <vt:lpstr>   </vt:lpstr>
      <vt:lpstr>PowerPoint Presentation</vt:lpstr>
      <vt:lpstr>MAC Facilities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MEMBER’S GATHERING Tuesday, March 21, 2017</vt:lpstr>
      <vt:lpstr>PowerPoint Presentation</vt:lpstr>
      <vt:lpstr>PowerPoint Presentation</vt:lpstr>
      <vt:lpstr>F&amp;B PROMOTIONS</vt:lpstr>
      <vt:lpstr>PowerPoint Presentation</vt:lpstr>
      <vt:lpstr>BANQUET PROMOTIONS</vt:lpstr>
      <vt:lpstr>PowerPoint Presentation</vt:lpstr>
      <vt:lpstr>PowerPoint Presentation</vt:lpstr>
      <vt:lpstr>Wedding Stage</vt:lpstr>
    </vt:vector>
  </TitlesOfParts>
  <Company>MAC PC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MAC PC4</dc:creator>
  <cp:lastModifiedBy>Rizky Ariestiyansyah</cp:lastModifiedBy>
  <cp:revision>401</cp:revision>
  <dcterms:created xsi:type="dcterms:W3CDTF">2013-08-12T02:35:25Z</dcterms:created>
  <dcterms:modified xsi:type="dcterms:W3CDTF">2017-02-27T01:29:47Z</dcterms:modified>
</cp:coreProperties>
</file>